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1027" r:id="rId2"/>
    <p:sldId id="1018" r:id="rId3"/>
    <p:sldId id="754" r:id="rId4"/>
    <p:sldId id="704" r:id="rId5"/>
    <p:sldId id="1032" r:id="rId6"/>
    <p:sldId id="1033" r:id="rId7"/>
    <p:sldId id="789" r:id="rId8"/>
    <p:sldId id="1034" r:id="rId9"/>
    <p:sldId id="1035" r:id="rId10"/>
    <p:sldId id="439" r:id="rId11"/>
  </p:sldIdLst>
  <p:sldSz cx="9144000" cy="6858000" type="letter"/>
  <p:notesSz cx="7010400" cy="92964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E691A"/>
    <a:srgbClr val="9AB942"/>
    <a:srgbClr val="006600"/>
    <a:srgbClr val="006666"/>
    <a:srgbClr val="DDEFE4"/>
    <a:srgbClr val="EFF7F2"/>
    <a:srgbClr val="96C49B"/>
    <a:srgbClr val="FFFFCC"/>
    <a:srgbClr val="749E2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4" autoAdjust="0"/>
    <p:restoredTop sz="98834" autoAdjust="0"/>
  </p:normalViewPr>
  <p:slideViewPr>
    <p:cSldViewPr snapToGrid="0">
      <p:cViewPr varScale="1">
        <p:scale>
          <a:sx n="115" d="100"/>
          <a:sy n="115" d="100"/>
        </p:scale>
        <p:origin x="-1614" y="-108"/>
      </p:cViewPr>
      <p:guideLst>
        <p:guide orient="horz" pos="798"/>
        <p:guide pos="43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76"/>
    </p:cViewPr>
  </p:sorterViewPr>
  <p:notesViewPr>
    <p:cSldViewPr snapToGrid="0">
      <p:cViewPr varScale="1">
        <p:scale>
          <a:sx n="84" d="100"/>
          <a:sy n="84" d="100"/>
        </p:scale>
        <p:origin x="-3768" y="-72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45260741563922718"/>
          <c:y val="3.7933114984857373E-2"/>
          <c:w val="0.37563507618109443"/>
          <c:h val="0.92413377003028652"/>
        </c:manualLayout>
      </c:layout>
      <c:barChart>
        <c:barDir val="bar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gradFill>
              <a:gsLst>
                <a:gs pos="38000">
                  <a:srgbClr val="3E691A"/>
                </a:gs>
                <a:gs pos="0">
                  <a:srgbClr val="96C49B"/>
                </a:gs>
              </a:gsLst>
              <a:lin ang="13500000" scaled="1"/>
            </a:gradFill>
          </c:spPr>
          <c:dLbls>
            <c:txPr>
              <a:bodyPr/>
              <a:lstStyle/>
              <a:p>
                <a:pPr>
                  <a:defRPr sz="1000"/>
                </a:pPr>
                <a:endParaRPr lang="pt-BR"/>
              </a:p>
            </c:txPr>
            <c:dLblPos val="outEnd"/>
            <c:showVal val="1"/>
          </c:dLbls>
          <c:cat>
            <c:strRef>
              <c:f>Plan1!$A$2:$A$11</c:f>
              <c:strCache>
                <c:ptCount val="10"/>
                <c:pt idx="0">
                  <c:v>Não sabe</c:v>
                </c:pt>
                <c:pt idx="1">
                  <c:v>Nenhum</c:v>
                </c:pt>
                <c:pt idx="2">
                  <c:v>Lula</c:v>
                </c:pt>
                <c:pt idx="3">
                  <c:v>Jair Bolsonaro</c:v>
                </c:pt>
                <c:pt idx="4">
                  <c:v>Marina Silva</c:v>
                </c:pt>
                <c:pt idx="5">
                  <c:v>Geraldo Alckmin</c:v>
                </c:pt>
                <c:pt idx="6">
                  <c:v>Joaquim Barbosa</c:v>
                </c:pt>
                <c:pt idx="7">
                  <c:v>Henrique Meirelles</c:v>
                </c:pt>
                <c:pt idx="8">
                  <c:v>Ciro Gomes</c:v>
                </c:pt>
                <c:pt idx="9">
                  <c:v>Alvaro Dias</c:v>
                </c:pt>
              </c:strCache>
            </c:strRef>
          </c:cat>
          <c:val>
            <c:numRef>
              <c:f>Plan1!$B$2:$B$11</c:f>
              <c:numCache>
                <c:formatCode>0.0%</c:formatCode>
                <c:ptCount val="10"/>
                <c:pt idx="0">
                  <c:v>3.9000000000000014E-2</c:v>
                </c:pt>
                <c:pt idx="1">
                  <c:v>0.11899999999999998</c:v>
                </c:pt>
                <c:pt idx="2">
                  <c:v>0.28200000000000008</c:v>
                </c:pt>
                <c:pt idx="3">
                  <c:v>0.24700000000000022</c:v>
                </c:pt>
                <c:pt idx="4">
                  <c:v>9.8000000000000184E-2</c:v>
                </c:pt>
                <c:pt idx="5">
                  <c:v>6.6000000000000003E-2</c:v>
                </c:pt>
                <c:pt idx="6">
                  <c:v>6.1000000000000013E-2</c:v>
                </c:pt>
                <c:pt idx="7">
                  <c:v>3.3000000000000002E-2</c:v>
                </c:pt>
                <c:pt idx="8">
                  <c:v>3.2000000000000042E-2</c:v>
                </c:pt>
                <c:pt idx="9">
                  <c:v>2.1999999999999999E-2</c:v>
                </c:pt>
              </c:numCache>
            </c:numRef>
          </c:val>
        </c:ser>
        <c:gapWidth val="70"/>
        <c:axId val="66532864"/>
        <c:axId val="66534400"/>
      </c:barChart>
      <c:catAx>
        <c:axId val="66532864"/>
        <c:scaling>
          <c:orientation val="maxMin"/>
        </c:scaling>
        <c:axPos val="l"/>
        <c:tickLblPos val="nextTo"/>
        <c:txPr>
          <a:bodyPr/>
          <a:lstStyle/>
          <a:p>
            <a:pPr>
              <a:defRPr sz="1000"/>
            </a:pPr>
            <a:endParaRPr lang="pt-BR"/>
          </a:p>
        </c:txPr>
        <c:crossAx val="66534400"/>
        <c:crosses val="autoZero"/>
        <c:auto val="1"/>
        <c:lblAlgn val="ctr"/>
        <c:lblOffset val="100"/>
      </c:catAx>
      <c:valAx>
        <c:axId val="66534400"/>
        <c:scaling>
          <c:orientation val="minMax"/>
          <c:max val="1"/>
          <c:min val="0"/>
        </c:scaling>
        <c:delete val="1"/>
        <c:axPos val="t"/>
        <c:numFmt formatCode="0.0%" sourceLinked="1"/>
        <c:tickLblPos val="none"/>
        <c:crossAx val="66532864"/>
        <c:crosses val="autoZero"/>
        <c:crossBetween val="between"/>
      </c:valAx>
    </c:plotArea>
    <c:plotVisOnly val="1"/>
  </c:chart>
  <c:txPr>
    <a:bodyPr/>
    <a:lstStyle/>
    <a:p>
      <a:pPr>
        <a:defRPr sz="1100">
          <a:solidFill>
            <a:srgbClr val="000000"/>
          </a:solidFill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45260741563922718"/>
          <c:y val="3.7933114984857401E-2"/>
          <c:w val="0.37563507618109443"/>
          <c:h val="0.92413377003028652"/>
        </c:manualLayout>
      </c:layout>
      <c:barChart>
        <c:barDir val="bar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gradFill>
              <a:gsLst>
                <a:gs pos="38000">
                  <a:srgbClr val="3E691A"/>
                </a:gs>
                <a:gs pos="0">
                  <a:srgbClr val="96C49B"/>
                </a:gs>
              </a:gsLst>
              <a:lin ang="13500000" scaled="1"/>
            </a:gradFill>
          </c:spPr>
          <c:dLbls>
            <c:txPr>
              <a:bodyPr/>
              <a:lstStyle/>
              <a:p>
                <a:pPr>
                  <a:defRPr sz="1000"/>
                </a:pPr>
                <a:endParaRPr lang="pt-BR"/>
              </a:p>
            </c:txPr>
            <c:dLblPos val="outEnd"/>
            <c:showVal val="1"/>
          </c:dLbls>
          <c:cat>
            <c:strRef>
              <c:f>Plan1!$A$2:$A$11</c:f>
              <c:strCache>
                <c:ptCount val="10"/>
                <c:pt idx="0">
                  <c:v>Não sabe</c:v>
                </c:pt>
                <c:pt idx="1">
                  <c:v>Nenhum</c:v>
                </c:pt>
                <c:pt idx="2">
                  <c:v>Jair Bolsonaro</c:v>
                </c:pt>
                <c:pt idx="3">
                  <c:v>Marina Silva</c:v>
                </c:pt>
                <c:pt idx="4">
                  <c:v>Geraldo Alckmin</c:v>
                </c:pt>
                <c:pt idx="5">
                  <c:v>Joaquim Barbosa</c:v>
                </c:pt>
                <c:pt idx="6">
                  <c:v>Ciro Gomes</c:v>
                </c:pt>
                <c:pt idx="7">
                  <c:v>Henrique Meirelles</c:v>
                </c:pt>
                <c:pt idx="8">
                  <c:v>Fernando Haddad</c:v>
                </c:pt>
                <c:pt idx="9">
                  <c:v>Alvaro Dias</c:v>
                </c:pt>
              </c:strCache>
            </c:strRef>
          </c:cat>
          <c:val>
            <c:numRef>
              <c:f>Plan1!$B$2:$B$11</c:f>
              <c:numCache>
                <c:formatCode>0.0%</c:formatCode>
                <c:ptCount val="10"/>
                <c:pt idx="0">
                  <c:v>5.3999999999999999E-2</c:v>
                </c:pt>
                <c:pt idx="1">
                  <c:v>0.17500000000000004</c:v>
                </c:pt>
                <c:pt idx="2">
                  <c:v>0.27800000000000002</c:v>
                </c:pt>
                <c:pt idx="3">
                  <c:v>0.15800000000000025</c:v>
                </c:pt>
                <c:pt idx="4">
                  <c:v>8.2000000000000003E-2</c:v>
                </c:pt>
                <c:pt idx="5">
                  <c:v>7.1999999999999995E-2</c:v>
                </c:pt>
                <c:pt idx="6">
                  <c:v>6.1000000000000013E-2</c:v>
                </c:pt>
                <c:pt idx="7">
                  <c:v>5.1999999999999998E-2</c:v>
                </c:pt>
                <c:pt idx="8">
                  <c:v>4.1000000000000002E-2</c:v>
                </c:pt>
                <c:pt idx="9">
                  <c:v>2.8000000000000001E-2</c:v>
                </c:pt>
              </c:numCache>
            </c:numRef>
          </c:val>
        </c:ser>
        <c:gapWidth val="70"/>
        <c:axId val="69532288"/>
        <c:axId val="69800320"/>
      </c:barChart>
      <c:catAx>
        <c:axId val="69532288"/>
        <c:scaling>
          <c:orientation val="maxMin"/>
        </c:scaling>
        <c:axPos val="l"/>
        <c:tickLblPos val="nextTo"/>
        <c:txPr>
          <a:bodyPr/>
          <a:lstStyle/>
          <a:p>
            <a:pPr>
              <a:defRPr sz="1000"/>
            </a:pPr>
            <a:endParaRPr lang="pt-BR"/>
          </a:p>
        </c:txPr>
        <c:crossAx val="69800320"/>
        <c:crosses val="autoZero"/>
        <c:auto val="1"/>
        <c:lblAlgn val="ctr"/>
        <c:lblOffset val="100"/>
      </c:catAx>
      <c:valAx>
        <c:axId val="69800320"/>
        <c:scaling>
          <c:orientation val="minMax"/>
          <c:max val="1"/>
          <c:min val="0"/>
        </c:scaling>
        <c:delete val="1"/>
        <c:axPos val="t"/>
        <c:numFmt formatCode="0.0%" sourceLinked="1"/>
        <c:tickLblPos val="none"/>
        <c:crossAx val="69532288"/>
        <c:crosses val="autoZero"/>
        <c:crossBetween val="between"/>
      </c:valAx>
    </c:plotArea>
    <c:plotVisOnly val="1"/>
  </c:chart>
  <c:txPr>
    <a:bodyPr/>
    <a:lstStyle/>
    <a:p>
      <a:pPr>
        <a:defRPr sz="1100">
          <a:solidFill>
            <a:srgbClr val="000000"/>
          </a:solidFill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32730023268002612"/>
          <c:y val="3.7933114984857422E-2"/>
          <c:w val="0.5525393115480447"/>
          <c:h val="0.92413377003028652"/>
        </c:manualLayout>
      </c:layout>
      <c:barChart>
        <c:barDir val="bar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gradFill>
              <a:gsLst>
                <a:gs pos="38000">
                  <a:srgbClr val="3E691A"/>
                </a:gs>
                <a:gs pos="0">
                  <a:srgbClr val="96C49B"/>
                </a:gs>
              </a:gsLst>
              <a:lin ang="13500000" scaled="1"/>
            </a:gradFill>
          </c:spPr>
          <c:dLbls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dLblPos val="outEnd"/>
            <c:showVal val="1"/>
          </c:dLbls>
          <c:cat>
            <c:strRef>
              <c:f>Plan1!$A$2:$A$4</c:f>
              <c:strCache>
                <c:ptCount val="3"/>
                <c:pt idx="0">
                  <c:v>Aprova</c:v>
                </c:pt>
                <c:pt idx="1">
                  <c:v>Desaprova</c:v>
                </c:pt>
                <c:pt idx="2">
                  <c:v>Não sabe/
não opinou</c:v>
                </c:pt>
              </c:strCache>
            </c:strRef>
          </c:cat>
          <c:val>
            <c:numRef>
              <c:f>Plan1!$B$2:$B$4</c:f>
              <c:numCache>
                <c:formatCode>0.0%</c:formatCode>
                <c:ptCount val="3"/>
                <c:pt idx="0">
                  <c:v>0.12000000000000001</c:v>
                </c:pt>
                <c:pt idx="1">
                  <c:v>0.84500000000000008</c:v>
                </c:pt>
                <c:pt idx="2">
                  <c:v>3.500000000000001E-2</c:v>
                </c:pt>
              </c:numCache>
            </c:numRef>
          </c:val>
        </c:ser>
        <c:gapWidth val="70"/>
        <c:axId val="67937408"/>
        <c:axId val="67938944"/>
      </c:barChart>
      <c:catAx>
        <c:axId val="67937408"/>
        <c:scaling>
          <c:orientation val="maxMin"/>
        </c:scaling>
        <c:axPos val="l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67938944"/>
        <c:crosses val="autoZero"/>
        <c:auto val="1"/>
        <c:lblAlgn val="ctr"/>
        <c:lblOffset val="100"/>
      </c:catAx>
      <c:valAx>
        <c:axId val="67938944"/>
        <c:scaling>
          <c:orientation val="minMax"/>
          <c:max val="1"/>
          <c:min val="0"/>
        </c:scaling>
        <c:axPos val="t"/>
        <c:numFmt formatCode="0.0%" sourceLinked="1"/>
        <c:tickLblPos val="none"/>
        <c:spPr>
          <a:ln>
            <a:noFill/>
          </a:ln>
        </c:spPr>
        <c:crossAx val="67937408"/>
        <c:crosses val="autoZero"/>
        <c:crossBetween val="between"/>
      </c:valAx>
    </c:plotArea>
    <c:plotVisOnly val="1"/>
  </c:chart>
  <c:txPr>
    <a:bodyPr/>
    <a:lstStyle/>
    <a:p>
      <a:pPr>
        <a:defRPr sz="1100">
          <a:solidFill>
            <a:srgbClr val="000000"/>
          </a:solidFill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32730023268002623"/>
          <c:y val="3.7933114984857436E-2"/>
          <c:w val="0.5525393115480447"/>
          <c:h val="0.92413377003028652"/>
        </c:manualLayout>
      </c:layout>
      <c:barChart>
        <c:barDir val="bar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gradFill>
              <a:gsLst>
                <a:gs pos="38000">
                  <a:srgbClr val="3E691A"/>
                </a:gs>
                <a:gs pos="0">
                  <a:srgbClr val="96C49B"/>
                </a:gs>
              </a:gsLst>
              <a:lin ang="13500000" scaled="1"/>
            </a:gradFill>
          </c:spPr>
          <c:dLbls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dLblPos val="outEnd"/>
            <c:showVal val="1"/>
          </c:dLbls>
          <c:cat>
            <c:strRef>
              <c:f>Plan1!$A$2:$A$7</c:f>
              <c:strCache>
                <c:ptCount val="6"/>
                <c:pt idx="0">
                  <c:v>Ótima</c:v>
                </c:pt>
                <c:pt idx="1">
                  <c:v>Boa</c:v>
                </c:pt>
                <c:pt idx="2">
                  <c:v>Regular</c:v>
                </c:pt>
                <c:pt idx="3">
                  <c:v>Ruim</c:v>
                </c:pt>
                <c:pt idx="4">
                  <c:v>Péssima</c:v>
                </c:pt>
                <c:pt idx="5">
                  <c:v>Não sabe/
não opinou</c:v>
                </c:pt>
              </c:strCache>
            </c:strRef>
          </c:cat>
          <c:val>
            <c:numRef>
              <c:f>Plan1!$B$2:$B$7</c:f>
              <c:numCache>
                <c:formatCode>0.0%</c:formatCode>
                <c:ptCount val="6"/>
                <c:pt idx="0">
                  <c:v>8.0000000000000019E-3</c:v>
                </c:pt>
                <c:pt idx="1">
                  <c:v>0.05</c:v>
                </c:pt>
                <c:pt idx="2">
                  <c:v>0.17500000000000002</c:v>
                </c:pt>
                <c:pt idx="3">
                  <c:v>0.15400000000000003</c:v>
                </c:pt>
                <c:pt idx="4">
                  <c:v>0.59799999999999998</c:v>
                </c:pt>
                <c:pt idx="5">
                  <c:v>1.4999999999999998E-2</c:v>
                </c:pt>
              </c:numCache>
            </c:numRef>
          </c:val>
        </c:ser>
        <c:gapWidth val="70"/>
        <c:axId val="70911872"/>
        <c:axId val="70913408"/>
      </c:barChart>
      <c:catAx>
        <c:axId val="70911872"/>
        <c:scaling>
          <c:orientation val="maxMin"/>
        </c:scaling>
        <c:axPos val="l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70913408"/>
        <c:crosses val="autoZero"/>
        <c:auto val="1"/>
        <c:lblAlgn val="ctr"/>
        <c:lblOffset val="100"/>
      </c:catAx>
      <c:valAx>
        <c:axId val="70913408"/>
        <c:scaling>
          <c:orientation val="minMax"/>
          <c:max val="1"/>
          <c:min val="0"/>
        </c:scaling>
        <c:axPos val="t"/>
        <c:numFmt formatCode="0.0%" sourceLinked="1"/>
        <c:tickLblPos val="none"/>
        <c:spPr>
          <a:ln>
            <a:noFill/>
          </a:ln>
        </c:spPr>
        <c:crossAx val="70911872"/>
        <c:crosses val="autoZero"/>
        <c:crossBetween val="between"/>
      </c:valAx>
    </c:plotArea>
    <c:plotVisOnly val="1"/>
  </c:chart>
  <c:txPr>
    <a:bodyPr/>
    <a:lstStyle/>
    <a:p>
      <a:pPr>
        <a:defRPr sz="1100">
          <a:solidFill>
            <a:srgbClr val="000000"/>
          </a:solidFill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327300232680026"/>
          <c:y val="3.7933114984857408E-2"/>
          <c:w val="0.5525393115480447"/>
          <c:h val="0.92413377003028652"/>
        </c:manualLayout>
      </c:layout>
      <c:barChart>
        <c:barDir val="bar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gradFill>
              <a:gsLst>
                <a:gs pos="38000">
                  <a:srgbClr val="3E691A"/>
                </a:gs>
                <a:gs pos="0">
                  <a:srgbClr val="96C49B"/>
                </a:gs>
              </a:gsLst>
              <a:lin ang="13500000" scaled="1"/>
            </a:gradFill>
          </c:spPr>
          <c:dLbls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dLblPos val="outEnd"/>
            <c:showVal val="1"/>
          </c:dLbls>
          <c:cat>
            <c:strRef>
              <c:f>Plan1!$A$2:$A$4</c:f>
              <c:strCache>
                <c:ptCount val="3"/>
                <c:pt idx="0">
                  <c:v>Aprova</c:v>
                </c:pt>
                <c:pt idx="1">
                  <c:v>Desaprova</c:v>
                </c:pt>
                <c:pt idx="2">
                  <c:v>Não sabe/
não opinou</c:v>
                </c:pt>
              </c:strCache>
            </c:strRef>
          </c:cat>
          <c:val>
            <c:numRef>
              <c:f>Plan1!$B$2:$B$4</c:f>
              <c:numCache>
                <c:formatCode>0.0%</c:formatCode>
                <c:ptCount val="3"/>
                <c:pt idx="0">
                  <c:v>0.12000000000000001</c:v>
                </c:pt>
                <c:pt idx="1">
                  <c:v>0.84500000000000008</c:v>
                </c:pt>
                <c:pt idx="2">
                  <c:v>3.500000000000001E-2</c:v>
                </c:pt>
              </c:numCache>
            </c:numRef>
          </c:val>
        </c:ser>
        <c:gapWidth val="70"/>
        <c:axId val="70933504"/>
        <c:axId val="70955776"/>
      </c:barChart>
      <c:catAx>
        <c:axId val="70933504"/>
        <c:scaling>
          <c:orientation val="maxMin"/>
        </c:scaling>
        <c:axPos val="l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70955776"/>
        <c:crosses val="autoZero"/>
        <c:auto val="1"/>
        <c:lblAlgn val="ctr"/>
        <c:lblOffset val="100"/>
      </c:catAx>
      <c:valAx>
        <c:axId val="70955776"/>
        <c:scaling>
          <c:orientation val="minMax"/>
          <c:max val="1"/>
          <c:min val="0"/>
        </c:scaling>
        <c:axPos val="t"/>
        <c:numFmt formatCode="0.0%" sourceLinked="1"/>
        <c:tickLblPos val="none"/>
        <c:spPr>
          <a:ln>
            <a:noFill/>
          </a:ln>
        </c:spPr>
        <c:crossAx val="70933504"/>
        <c:crosses val="autoZero"/>
        <c:crossBetween val="between"/>
      </c:valAx>
    </c:plotArea>
    <c:plotVisOnly val="1"/>
  </c:chart>
  <c:txPr>
    <a:bodyPr/>
    <a:lstStyle/>
    <a:p>
      <a:pPr>
        <a:defRPr sz="1100">
          <a:solidFill>
            <a:srgbClr val="000000"/>
          </a:solidFill>
        </a:defRPr>
      </a:pPr>
      <a:endParaRPr lang="pt-B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5"/>
            <a:ext cx="303860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3" tIns="46225" rIns="92453" bIns="4622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8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61" y="5"/>
            <a:ext cx="303860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3" tIns="46225" rIns="92453" bIns="4622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8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578"/>
            <a:ext cx="3038604" cy="46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3" tIns="46225" rIns="92453" bIns="4622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8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61" y="8829578"/>
            <a:ext cx="3038604" cy="46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3" tIns="46225" rIns="92453" bIns="4622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8972A3F-4548-46F3-918D-3F020F6697A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5"/>
            <a:ext cx="303860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8" tIns="46318" rIns="92638" bIns="46318" numCol="1" anchor="t" anchorCtr="0" compatLnSpc="1">
            <a:prstTxWarp prst="textNoShape">
              <a:avLst/>
            </a:prstTxWarp>
          </a:bodyPr>
          <a:lstStyle>
            <a:lvl1pPr defTabSz="926134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161" y="5"/>
            <a:ext cx="303860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8" tIns="46318" rIns="92638" bIns="46318" numCol="1" anchor="t" anchorCtr="0" compatLnSpc="1">
            <a:prstTxWarp prst="textNoShape">
              <a:avLst/>
            </a:prstTxWarp>
          </a:bodyPr>
          <a:lstStyle>
            <a:lvl1pPr algn="r" defTabSz="926134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44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19" y="4417023"/>
            <a:ext cx="5608976" cy="4182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8" tIns="46318" rIns="92638" bIns="46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578"/>
            <a:ext cx="3038604" cy="46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8" tIns="46318" rIns="92638" bIns="46318" numCol="1" anchor="b" anchorCtr="0" compatLnSpc="1">
            <a:prstTxWarp prst="textNoShape">
              <a:avLst/>
            </a:prstTxWarp>
          </a:bodyPr>
          <a:lstStyle>
            <a:lvl1pPr defTabSz="926134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61" y="8829578"/>
            <a:ext cx="3038604" cy="46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8" tIns="46318" rIns="92638" bIns="46318" numCol="1" anchor="b" anchorCtr="0" compatLnSpc="1">
            <a:prstTxWarp prst="textNoShape">
              <a:avLst/>
            </a:prstTxWarp>
          </a:bodyPr>
          <a:lstStyle>
            <a:lvl1pPr algn="r" defTabSz="926134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7C35E31D-219E-456D-8921-A0F0BFF3ABC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645928-A8A5-48FE-B14B-B45D5BCD46AA}" type="slidenum">
              <a:rPr lang="pt-PT" smtClean="0"/>
              <a:pPr/>
              <a:t>1</a:t>
            </a:fld>
            <a:endParaRPr lang="pt-PT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57725" cy="3494088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71" y="4417022"/>
            <a:ext cx="5137467" cy="4182116"/>
          </a:xfrm>
          <a:noFill/>
          <a:ln/>
        </p:spPr>
        <p:txBody>
          <a:bodyPr lIns="93036" tIns="46518" rIns="93036" bIns="46518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047065-8706-4B8D-95CB-3A8DCFEFC36F}" type="slidenum">
              <a:rPr lang="pt-PT" smtClean="0"/>
              <a:pPr/>
              <a:t>10</a:t>
            </a:fld>
            <a:endParaRPr lang="pt-PT" smtClean="0"/>
          </a:p>
        </p:txBody>
      </p:sp>
      <p:sp>
        <p:nvSpPr>
          <p:cNvPr id="249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57725" cy="3494088"/>
          </a:xfrm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73" y="4417023"/>
            <a:ext cx="5137467" cy="4182116"/>
          </a:xfrm>
          <a:noFill/>
          <a:ln/>
        </p:spPr>
        <p:txBody>
          <a:bodyPr lIns="93036" tIns="46518" rIns="93036" bIns="46518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494600-042C-4C03-8C91-4E60DD5A52D0}" type="slidenum">
              <a:rPr lang="pt-PT" smtClean="0"/>
              <a:pPr/>
              <a:t>2</a:t>
            </a:fld>
            <a:endParaRPr lang="pt-PT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9325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7A804C-821F-4E6C-8D89-1BAF7070CF71}" type="slidenum">
              <a:rPr lang="pt-PT" smtClean="0"/>
              <a:pPr/>
              <a:t>3</a:t>
            </a:fld>
            <a:endParaRPr lang="pt-PT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9325"/>
          </a:xfrm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F4F8B1-DECB-49C6-BADE-14B38AD7D689}" type="slidenum">
              <a:rPr lang="pt-PT" smtClean="0"/>
              <a:pPr/>
              <a:t>4</a:t>
            </a:fld>
            <a:endParaRPr lang="pt-PT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9325"/>
          </a:xfrm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6EF5D-E913-4989-8631-7B2898F9A1B4}" type="slidenum">
              <a:rPr lang="pt-PT" smtClean="0"/>
              <a:pPr/>
              <a:t>5</a:t>
            </a:fld>
            <a:endParaRPr lang="pt-PT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9325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6EF5D-E913-4989-8631-7B2898F9A1B4}" type="slidenum">
              <a:rPr lang="pt-PT" smtClean="0"/>
              <a:pPr/>
              <a:t>6</a:t>
            </a:fld>
            <a:endParaRPr lang="pt-PT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9325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F4F8B1-DECB-49C6-BADE-14B38AD7D689}" type="slidenum">
              <a:rPr lang="pt-PT" smtClean="0"/>
              <a:pPr/>
              <a:t>7</a:t>
            </a:fld>
            <a:endParaRPr lang="pt-PT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9325"/>
          </a:xfrm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6EF5D-E913-4989-8631-7B2898F9A1B4}" type="slidenum">
              <a:rPr lang="pt-PT" smtClean="0"/>
              <a:pPr/>
              <a:t>8</a:t>
            </a:fld>
            <a:endParaRPr lang="pt-PT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9325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6EF5D-E913-4989-8631-7B2898F9A1B4}" type="slidenum">
              <a:rPr lang="pt-PT" smtClean="0"/>
              <a:pPr/>
              <a:t>9</a:t>
            </a:fld>
            <a:endParaRPr lang="pt-PT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9325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0" y="385764"/>
            <a:ext cx="9144000" cy="647223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BR"/>
          </a:p>
        </p:txBody>
      </p:sp>
      <p:pic>
        <p:nvPicPr>
          <p:cNvPr id="4" name="Imagem 11" descr="Logo PP Final Cor - Cópia (2)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0437" y="5827713"/>
            <a:ext cx="1445101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oup 70"/>
          <p:cNvGraphicFramePr>
            <a:graphicFrameLocks noGrp="1"/>
          </p:cNvGraphicFramePr>
          <p:nvPr userDrawn="1"/>
        </p:nvGraphicFramePr>
        <p:xfrm>
          <a:off x="0" y="190905"/>
          <a:ext cx="9145465" cy="228600"/>
        </p:xfrm>
        <a:graphic>
          <a:graphicData uri="http://schemas.openxmlformats.org/drawingml/2006/table">
            <a:tbl>
              <a:tblPr/>
              <a:tblGrid>
                <a:gridCol w="2306885"/>
                <a:gridCol w="4517039"/>
                <a:gridCol w="2321541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Paraná Pesquisas</a:t>
                      </a:r>
                      <a:endParaRPr kumimoji="0" lang="pt-PT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Pesquisa no Estado de Goiás</a:t>
                      </a:r>
                      <a:endParaRPr kumimoji="0" lang="pt-P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9E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 de dezembro de 2017</a:t>
                      </a:r>
                    </a:p>
                  </a:txBody>
                  <a:tcPr marL="84420" marR="844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AB94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6207125"/>
            <a:ext cx="7503971" cy="0"/>
          </a:xfrm>
          <a:prstGeom prst="line">
            <a:avLst/>
          </a:prstGeom>
          <a:noFill/>
          <a:ln w="9525">
            <a:solidFill>
              <a:srgbClr val="3E691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DEB0A-9BDD-4442-935A-4AC5F7C7953B}" type="slidenum">
              <a:rPr lang="en-US"/>
              <a:pPr>
                <a:defRPr/>
              </a:pPr>
              <a:t>‹nº›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6207125"/>
            <a:ext cx="7503971" cy="0"/>
          </a:xfrm>
          <a:prstGeom prst="line">
            <a:avLst/>
          </a:prstGeom>
          <a:noFill/>
          <a:ln w="9525">
            <a:solidFill>
              <a:srgbClr val="3E691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08484" y="466728"/>
            <a:ext cx="2154461" cy="57308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0705" y="466728"/>
            <a:ext cx="6327079" cy="5730875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EE2D3-22DB-4DEB-A1BA-9517FCBA3CD1}" type="slidenum">
              <a:rPr lang="en-US"/>
              <a:pPr>
                <a:defRPr/>
              </a:pPr>
              <a:t>‹nº›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6207125"/>
            <a:ext cx="7503971" cy="0"/>
          </a:xfrm>
          <a:prstGeom prst="line">
            <a:avLst/>
          </a:prstGeom>
          <a:noFill/>
          <a:ln w="9525">
            <a:solidFill>
              <a:srgbClr val="3E691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700" y="466725"/>
            <a:ext cx="8534302" cy="97948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74" y="1828800"/>
            <a:ext cx="8305666" cy="4368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72A1C-CFCD-4735-8186-9CFC1E753406}" type="slidenum">
              <a:rPr lang="en-US"/>
              <a:pPr>
                <a:defRPr/>
              </a:pPr>
              <a:t>‹nº›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6207125"/>
            <a:ext cx="7503971" cy="0"/>
          </a:xfrm>
          <a:prstGeom prst="line">
            <a:avLst/>
          </a:prstGeom>
          <a:noFill/>
          <a:ln w="9525">
            <a:solidFill>
              <a:srgbClr val="3E691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A1A06-16CB-4ABA-B3F5-9EE7245834B6}" type="slidenum">
              <a:rPr lang="en-US"/>
              <a:pPr>
                <a:defRPr/>
              </a:pPr>
              <a:t>‹nº›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556" y="4406911"/>
            <a:ext cx="7772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556" y="2906713"/>
            <a:ext cx="777217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31F60-48BB-4FD0-AB33-CC7960C21949}" type="slidenum">
              <a:rPr lang="en-US"/>
              <a:pPr>
                <a:defRPr/>
              </a:pPr>
              <a:t>‹nº›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0" y="6207125"/>
            <a:ext cx="7503971" cy="0"/>
          </a:xfrm>
          <a:prstGeom prst="line">
            <a:avLst/>
          </a:prstGeom>
          <a:noFill/>
          <a:ln w="9525">
            <a:solidFill>
              <a:srgbClr val="3E691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78" y="1828800"/>
            <a:ext cx="4081751" cy="4368800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79724" y="1828800"/>
            <a:ext cx="4083216" cy="4368800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EAA4D-6C3F-4313-9BA4-8EA59A60FC09}" type="slidenum">
              <a:rPr lang="en-US"/>
              <a:pPr>
                <a:defRPr/>
              </a:pPr>
              <a:t>‹nº›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0" y="6207125"/>
            <a:ext cx="7503971" cy="0"/>
          </a:xfrm>
          <a:prstGeom prst="line">
            <a:avLst/>
          </a:prstGeom>
          <a:noFill/>
          <a:ln w="9525">
            <a:solidFill>
              <a:srgbClr val="3E691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79" y="274638"/>
            <a:ext cx="822945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73" y="1535113"/>
            <a:ext cx="40407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73" y="2174875"/>
            <a:ext cx="4040713" cy="3951288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4549" y="1535113"/>
            <a:ext cx="404217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4549" y="2174875"/>
            <a:ext cx="4042178" cy="3951288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91FEC-A63B-428B-B469-CB252AC02C2A}" type="slidenum">
              <a:rPr lang="en-US"/>
              <a:pPr>
                <a:defRPr/>
              </a:pPr>
              <a:t>‹nº›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6"/>
          <p:cNvSpPr>
            <a:spLocks noChangeShapeType="1"/>
          </p:cNvSpPr>
          <p:nvPr userDrawn="1"/>
        </p:nvSpPr>
        <p:spPr bwMode="auto">
          <a:xfrm>
            <a:off x="0" y="6207125"/>
            <a:ext cx="7503971" cy="0"/>
          </a:xfrm>
          <a:prstGeom prst="line">
            <a:avLst/>
          </a:prstGeom>
          <a:noFill/>
          <a:ln w="9525">
            <a:solidFill>
              <a:srgbClr val="3E691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5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D1F34-8D39-4702-9F43-8CC0533558E2}" type="slidenum">
              <a:rPr lang="en-US"/>
              <a:pPr>
                <a:defRPr/>
              </a:pPr>
              <a:t>‹nº›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 userDrawn="1"/>
        </p:nvSpPr>
        <p:spPr bwMode="auto">
          <a:xfrm>
            <a:off x="0" y="6207125"/>
            <a:ext cx="7503971" cy="0"/>
          </a:xfrm>
          <a:prstGeom prst="line">
            <a:avLst/>
          </a:prstGeom>
          <a:noFill/>
          <a:ln w="9525">
            <a:solidFill>
              <a:srgbClr val="3E691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108DA-FD75-4D2F-8146-A97EA0A14043}" type="slidenum">
              <a:rPr lang="en-US"/>
              <a:pPr>
                <a:defRPr/>
              </a:pPr>
              <a:t>‹nº›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0" y="6207125"/>
            <a:ext cx="7503971" cy="0"/>
          </a:xfrm>
          <a:prstGeom prst="line">
            <a:avLst/>
          </a:prstGeom>
          <a:noFill/>
          <a:ln w="9525">
            <a:solidFill>
              <a:srgbClr val="3E691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73" y="273050"/>
            <a:ext cx="300891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4651" y="273052"/>
            <a:ext cx="5112081" cy="5853113"/>
          </a:xfr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73" y="1435102"/>
            <a:ext cx="300891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67BEB-AAC8-4551-A696-645E44BE6AA6}" type="slidenum">
              <a:rPr lang="en-US"/>
              <a:pPr>
                <a:defRPr/>
              </a:pPr>
              <a:t>‹nº›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0" y="6207125"/>
            <a:ext cx="7503971" cy="0"/>
          </a:xfrm>
          <a:prstGeom prst="line">
            <a:avLst/>
          </a:prstGeom>
          <a:noFill/>
          <a:ln w="9525">
            <a:solidFill>
              <a:srgbClr val="3E691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458" y="4800600"/>
            <a:ext cx="548581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458" y="612775"/>
            <a:ext cx="548581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458" y="5367338"/>
            <a:ext cx="548581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05CFA-CCF8-4FBF-B1EE-EFF4614B04D9}" type="slidenum">
              <a:rPr lang="en-US"/>
              <a:pPr>
                <a:defRPr/>
              </a:pPr>
              <a:t>‹nº›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826" name="Rectangle 2"/>
          <p:cNvSpPr>
            <a:spLocks noChangeArrowheads="1"/>
          </p:cNvSpPr>
          <p:nvPr/>
        </p:nvSpPr>
        <p:spPr bwMode="auto">
          <a:xfrm>
            <a:off x="8467" y="1524000"/>
            <a:ext cx="9144000" cy="5334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pt-BR" dirty="0" smtClean="0"/>
              <a:t>0000</a:t>
            </a:r>
            <a:endParaRPr lang="pt-BR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700" y="466725"/>
            <a:ext cx="853430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dirty="0" smtClean="0"/>
              <a:t>Mastertitelformat bearbeiten</a:t>
            </a:r>
          </a:p>
        </p:txBody>
      </p:sp>
      <p:sp>
        <p:nvSpPr>
          <p:cNvPr id="4813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74" y="1828800"/>
            <a:ext cx="8305666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dirty="0" smtClean="0"/>
              <a:t>Mastertextformat bearbeiten</a:t>
            </a:r>
          </a:p>
        </p:txBody>
      </p:sp>
      <p:sp>
        <p:nvSpPr>
          <p:cNvPr id="1357830" name="Line 6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9525">
            <a:solidFill>
              <a:srgbClr val="3E691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3578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92589" y="1276350"/>
            <a:ext cx="451411" cy="249238"/>
          </a:xfrm>
          <a:prstGeom prst="rect">
            <a:avLst/>
          </a:prstGeom>
          <a:solidFill>
            <a:srgbClr val="3E691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ctr" anchorCtr="1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2045F86-CC84-48ED-BC0A-CDDBA4C38435}" type="slidenum">
              <a:rPr lang="en-US"/>
              <a:pPr>
                <a:defRPr/>
              </a:pPr>
              <a:t>‹nº›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8141" name="Imagem 21" descr="Logo PP Final Cor - Cópia (2)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46589" y="6273800"/>
            <a:ext cx="106110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Group 70"/>
          <p:cNvGraphicFramePr>
            <a:graphicFrameLocks noGrp="1"/>
          </p:cNvGraphicFramePr>
          <p:nvPr userDrawn="1"/>
        </p:nvGraphicFramePr>
        <p:xfrm>
          <a:off x="0" y="190905"/>
          <a:ext cx="9145465" cy="228600"/>
        </p:xfrm>
        <a:graphic>
          <a:graphicData uri="http://schemas.openxmlformats.org/drawingml/2006/table">
            <a:tbl>
              <a:tblPr/>
              <a:tblGrid>
                <a:gridCol w="2306885"/>
                <a:gridCol w="4517039"/>
                <a:gridCol w="2321541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Paraná Pesquisas</a:t>
                      </a:r>
                      <a:endParaRPr kumimoji="0" lang="pt-PT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Pesquisa no Estado de Goiás</a:t>
                      </a:r>
                      <a:endParaRPr kumimoji="0" lang="pt-P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9E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 de dezembro de 2017</a:t>
                      </a:r>
                    </a:p>
                  </a:txBody>
                  <a:tcPr marL="84420" marR="844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AB942"/>
                    </a:solidFill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4384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8956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3528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100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aranapesquisas@paranapesquisas.com.br" TargetMode="External"/><Relationship Id="rId5" Type="http://schemas.openxmlformats.org/officeDocument/2006/relationships/hyperlink" Target="mailto:paranapesquisas@gmail.com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6" name="Imagem 11" descr="Logo PP Final Cor - Cópi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3" y="1285875"/>
            <a:ext cx="4571266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8" y="4976823"/>
            <a:ext cx="9139237" cy="1887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6350" y="4941888"/>
            <a:ext cx="9137650" cy="1916112"/>
          </a:xfrm>
          <a:prstGeom prst="roundRect">
            <a:avLst>
              <a:gd name="adj" fmla="val 0"/>
            </a:avLst>
          </a:prstGeom>
          <a:solidFill>
            <a:srgbClr val="91B589">
              <a:alpha val="49803"/>
            </a:srgbClr>
          </a:solidFill>
          <a:ln w="25400" algn="ctr">
            <a:noFill/>
            <a:round/>
            <a:headEnd/>
            <a:tailEnd/>
          </a:ln>
        </p:spPr>
        <p:txBody>
          <a:bodyPr wrap="none" lIns="1152000" tIns="0" anchor="ctr"/>
          <a:lstStyle/>
          <a:p>
            <a:pPr eaLnBrk="0" hangingPunct="0">
              <a:buClr>
                <a:schemeClr val="accent2"/>
              </a:buClr>
              <a:buFont typeface="Wingdings" pitchFamily="2" charset="2"/>
              <a:buNone/>
            </a:pPr>
            <a:endParaRPr lang="en-GB" sz="1800" b="0">
              <a:solidFill>
                <a:schemeClr val="bg1"/>
              </a:solidFill>
            </a:endParaRP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462693" y="3616325"/>
            <a:ext cx="7345685" cy="172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00000" tIns="0" anchor="ctr"/>
          <a:lstStyle/>
          <a:p>
            <a:pPr algn="ctr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PT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Pesquisa Quantitativa – Goiás                    </a:t>
            </a:r>
          </a:p>
          <a:p>
            <a:pPr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endParaRPr lang="pt-PT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2318610" y="4810659"/>
            <a:ext cx="6442784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____________________________________________________</a:t>
            </a:r>
          </a:p>
          <a:p>
            <a:pPr algn="ctr"/>
            <a:r>
              <a:rPr lang="pt-PT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Account </a:t>
            </a:r>
            <a:r>
              <a:rPr lang="pt-PT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Manager: </a:t>
            </a:r>
            <a:r>
              <a:rPr lang="pt-PT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Murilo </a:t>
            </a:r>
            <a:r>
              <a:rPr lang="pt-PT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Hidalgo</a:t>
            </a:r>
          </a:p>
          <a:p>
            <a:pPr algn="ctr"/>
            <a:r>
              <a:rPr lang="pt-PT" sz="9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PT" sz="900" b="0" dirty="0" smtClean="0">
                <a:latin typeface="Arial" pitchFamily="34" charset="0"/>
                <a:cs typeface="Arial" pitchFamily="34" charset="0"/>
                <a:hlinkClick r:id="rId5"/>
              </a:rPr>
              <a:t>paranapesquisas@gmail.com</a:t>
            </a:r>
            <a:r>
              <a:rPr lang="pt-PT" sz="9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9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pt-PT" sz="9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900" b="0" dirty="0" smtClean="0">
                <a:latin typeface="Arial" pitchFamily="34" charset="0"/>
                <a:cs typeface="Arial" pitchFamily="34" charset="0"/>
                <a:hlinkClick r:id="rId6"/>
              </a:rPr>
              <a:t>paranapesquisas@paranapesquisas.com.br</a:t>
            </a:r>
            <a:r>
              <a:rPr lang="pt-PT" sz="9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pt-PT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pt-PT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8850" name="Picture 2" descr="Resultado de imagem para mapa brasil goias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91745" y="1138843"/>
            <a:ext cx="2376000" cy="2376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0" y="4976824"/>
            <a:ext cx="9141068" cy="1887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13677" y="4960932"/>
            <a:ext cx="9141069" cy="1916112"/>
          </a:xfrm>
          <a:prstGeom prst="roundRect">
            <a:avLst>
              <a:gd name="adj" fmla="val 0"/>
            </a:avLst>
          </a:prstGeom>
          <a:solidFill>
            <a:srgbClr val="91B589">
              <a:alpha val="49803"/>
            </a:srgbClr>
          </a:solidFill>
          <a:ln w="25400" algn="ctr">
            <a:noFill/>
            <a:round/>
            <a:headEnd/>
            <a:tailEnd/>
          </a:ln>
        </p:spPr>
        <p:txBody>
          <a:bodyPr wrap="none" lIns="1152000" tIns="0" anchor="ctr"/>
          <a:lstStyle/>
          <a:p>
            <a:pPr eaLnBrk="0" hangingPunct="0">
              <a:buClr>
                <a:schemeClr val="accent2"/>
              </a:buClr>
              <a:buFont typeface="Wingdings" pitchFamily="2" charset="2"/>
              <a:buNone/>
            </a:pPr>
            <a:endParaRPr lang="en-GB" sz="1800" b="0">
              <a:solidFill>
                <a:schemeClr val="bg1"/>
              </a:solidFill>
            </a:endParaRPr>
          </a:p>
        </p:txBody>
      </p:sp>
      <p:sp>
        <p:nvSpPr>
          <p:cNvPr id="143366" name="AutoShape 16"/>
          <p:cNvSpPr>
            <a:spLocks noChangeArrowheads="1"/>
          </p:cNvSpPr>
          <p:nvPr/>
        </p:nvSpPr>
        <p:spPr bwMode="auto">
          <a:xfrm>
            <a:off x="1001019" y="3616325"/>
            <a:ext cx="6567440" cy="1795463"/>
          </a:xfrm>
          <a:prstGeom prst="roundRect">
            <a:avLst>
              <a:gd name="adj" fmla="val 16667"/>
            </a:avLst>
          </a:prstGeom>
          <a:solidFill>
            <a:srgbClr val="807868">
              <a:alpha val="67842"/>
            </a:srgbClr>
          </a:solidFill>
          <a:ln w="25400">
            <a:noFill/>
            <a:round/>
            <a:headEnd/>
            <a:tailEnd/>
          </a:ln>
        </p:spPr>
        <p:txBody>
          <a:bodyPr lIns="720000" tIns="0" rIns="90000" anchor="ctr"/>
          <a:lstStyle/>
          <a:p>
            <a:pPr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pt-PT" sz="3200" dirty="0">
                <a:solidFill>
                  <a:schemeClr val="bg1"/>
                </a:solidFill>
              </a:rPr>
              <a:t>Obrigado pela </a:t>
            </a:r>
            <a:r>
              <a:rPr lang="pt-PT" sz="3200" dirty="0" smtClean="0">
                <a:solidFill>
                  <a:schemeClr val="bg1"/>
                </a:solidFill>
              </a:rPr>
              <a:t>atenção</a:t>
            </a:r>
            <a:r>
              <a:rPr lang="pt-PT" sz="3200" dirty="0">
                <a:solidFill>
                  <a:schemeClr val="bg1"/>
                </a:solidFill>
              </a:rPr>
              <a:t>!</a:t>
            </a:r>
            <a:endParaRPr lang="pt-PT" sz="2400" dirty="0">
              <a:solidFill>
                <a:schemeClr val="bg1"/>
              </a:solidFill>
            </a:endParaRPr>
          </a:p>
        </p:txBody>
      </p:sp>
      <p:pic>
        <p:nvPicPr>
          <p:cNvPr id="12" name="Imagem 11" descr="Logo PP Final Cor - Cópi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3" y="1285875"/>
            <a:ext cx="4571266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832562" y="1851722"/>
            <a:ext cx="4513201" cy="3154557"/>
            <a:chOff x="1120175" y="1753514"/>
            <a:chExt cx="4513201" cy="3154557"/>
          </a:xfrm>
        </p:grpSpPr>
        <p:grpSp>
          <p:nvGrpSpPr>
            <p:cNvPr id="2" name="Grupo 4"/>
            <p:cNvGrpSpPr/>
            <p:nvPr/>
          </p:nvGrpSpPr>
          <p:grpSpPr>
            <a:xfrm>
              <a:off x="2402281" y="2945677"/>
              <a:ext cx="3231095" cy="1060651"/>
              <a:chOff x="1333194" y="1375772"/>
              <a:chExt cx="3231095" cy="1060651"/>
            </a:xfrm>
          </p:grpSpPr>
          <p:sp>
            <p:nvSpPr>
              <p:cNvPr id="66562" name="Rectangle 23"/>
              <p:cNvSpPr>
                <a:spLocks noChangeArrowheads="1"/>
              </p:cNvSpPr>
              <p:nvPr/>
            </p:nvSpPr>
            <p:spPr bwMode="auto">
              <a:xfrm>
                <a:off x="1789170" y="1728537"/>
                <a:ext cx="2775119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PT" sz="4000" dirty="0">
                    <a:solidFill>
                      <a:srgbClr val="807868"/>
                    </a:solidFill>
                    <a:latin typeface="Arial" pitchFamily="34" charset="0"/>
                    <a:cs typeface="Arial" pitchFamily="34" charset="0"/>
                  </a:rPr>
                  <a:t>etodologia</a:t>
                </a:r>
              </a:p>
            </p:txBody>
          </p:sp>
          <p:sp>
            <p:nvSpPr>
              <p:cNvPr id="66563" name="Text Box 4"/>
              <p:cNvSpPr txBox="1">
                <a:spLocks noChangeArrowheads="1"/>
              </p:cNvSpPr>
              <p:nvPr/>
            </p:nvSpPr>
            <p:spPr bwMode="auto">
              <a:xfrm>
                <a:off x="1333194" y="1375772"/>
                <a:ext cx="772969" cy="9387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PT" sz="5500" dirty="0" smtClean="0">
                    <a:solidFill>
                      <a:srgbClr val="91B589"/>
                    </a:solidFill>
                    <a:latin typeface="Arial" pitchFamily="34" charset="0"/>
                    <a:cs typeface="Arial" pitchFamily="34" charset="0"/>
                  </a:rPr>
                  <a:t>M</a:t>
                </a:r>
                <a:endParaRPr lang="pt-PT" sz="4000" dirty="0">
                  <a:solidFill>
                    <a:srgbClr val="91B58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66564" name="Picture 19"/>
            <p:cNvPicPr>
              <a:picLocks noChangeAspect="1" noChangeArrowheads="1"/>
            </p:cNvPicPr>
            <p:nvPr/>
          </p:nvPicPr>
          <p:blipFill>
            <a:blip r:embed="rId3" cstate="print"/>
            <a:srcRect l="31653" r="38708" b="35629"/>
            <a:stretch>
              <a:fillRect/>
            </a:stretch>
          </p:blipFill>
          <p:spPr bwMode="auto">
            <a:xfrm>
              <a:off x="1120175" y="1753514"/>
              <a:ext cx="1047600" cy="3154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65DBA-6AD8-4D4D-A96D-362327537893}" type="slidenum">
              <a:rPr lang="en-US" smtClean="0"/>
              <a:pPr/>
              <a:t>3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PT" dirty="0" smtClean="0">
                <a:solidFill>
                  <a:srgbClr val="000000"/>
                </a:solidFill>
              </a:rPr>
              <a:t>Metodologia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" y="6269038"/>
            <a:ext cx="7100927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indent="1588" algn="just" defTabSz="892175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pt-PT" sz="900" b="0" i="1" kern="0" dirty="0">
              <a:latin typeface="+mn-lt"/>
            </a:endParaRP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136732" y="1755136"/>
            <a:ext cx="8853443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pt-BR" sz="11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Apresentamos a seguir os resultados da pesquisa de opinião pública realizada no </a:t>
            </a:r>
            <a:r>
              <a:rPr lang="pt-BR" sz="11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Estado da Goiás</a:t>
            </a:r>
            <a:r>
              <a:rPr lang="pt-BR" sz="11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com o objetivo de consulta à população sobre a avaliação da administração Federal e situação eleitoral para o Executivo Federal.</a:t>
            </a:r>
          </a:p>
          <a:p>
            <a:pPr algn="just">
              <a:lnSpc>
                <a:spcPct val="150000"/>
              </a:lnSpc>
            </a:pPr>
            <a:endParaRPr lang="pt-BR" sz="400" b="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1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</a:t>
            </a:r>
            <a:r>
              <a:rPr lang="pt-BR" sz="11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PROCEDIMENTOS UTILIZADOS NA REALIZAÇÃO DA PESQUISA:</a:t>
            </a:r>
          </a:p>
          <a:p>
            <a:pPr algn="ctr">
              <a:lnSpc>
                <a:spcPct val="150000"/>
              </a:lnSpc>
            </a:pPr>
            <a:endParaRPr lang="pt-BR" sz="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1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	O universo desta pesquisa abrange os eleitores do </a:t>
            </a:r>
            <a:r>
              <a:rPr lang="pt-BR" sz="11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Estado de Goiás</a:t>
            </a:r>
            <a:r>
              <a:rPr lang="pt-BR" sz="11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Para a realização desta pesquisa foi utilizada uma amostra de </a:t>
            </a:r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1.520</a:t>
            </a:r>
            <a:r>
              <a:rPr lang="pt-BR" sz="12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eleitores</a:t>
            </a:r>
            <a:r>
              <a:rPr lang="pt-BR" sz="11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sendo esta estratificada segundo sexo, faixa etária, grau de escolaridade, nível econômico e posição geográfica. O trabalho de levantamento de dados foi feito através de entrevistas pessoais com eleitores com 16 anos ou mais em </a:t>
            </a:r>
            <a:r>
              <a:rPr lang="pt-BR" sz="11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58</a:t>
            </a:r>
            <a:r>
              <a:rPr lang="pt-BR" sz="11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municípios </a:t>
            </a:r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durante os dias 05 a 10 de dezembro de 2017</a:t>
            </a:r>
            <a:r>
              <a:rPr lang="pt-BR" sz="11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sendo checadas simultaneamente à sua realização em 20,0% das entrevistas.</a:t>
            </a:r>
          </a:p>
          <a:p>
            <a:pPr algn="just">
              <a:lnSpc>
                <a:spcPct val="150000"/>
              </a:lnSpc>
            </a:pPr>
            <a:r>
              <a:rPr lang="pt-BR" sz="11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Para a seleção da amostra utilizou-se o método de amostragem estratificada proporcional conforme o mapeamento do Estado em 5 Mesorregiões homogêneas segundo o IBGE, a saber: Centro Goiano, Leste Goiano, Noroeste Goiano, Norte Goiano e Sul Goiano . Considerou-se esta divisão geográfica como primeira estratificação. Dentro de cada mesorregião, agruparam-se os municípios em grupos homogêneos, as microrregiões, procedendo-se à estratificação proporcional final da amostra. </a:t>
            </a:r>
            <a:r>
              <a:rPr lang="pt-BR" sz="11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 Paraná Pesquisas encontra-se registrada no Conselho Regional de Estatística da 1ª, 2ª, 3ª, 4ª, 5ª, 6ª e 7ª Região sob o nº 3122/17.</a:t>
            </a:r>
          </a:p>
          <a:p>
            <a:pPr algn="just">
              <a:lnSpc>
                <a:spcPct val="150000"/>
              </a:lnSpc>
            </a:pPr>
            <a:r>
              <a:rPr lang="pt-BR" sz="11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Tal amostra representativa do </a:t>
            </a:r>
            <a:r>
              <a:rPr lang="pt-BR" sz="11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Estado de Goiás</a:t>
            </a:r>
            <a:r>
              <a:rPr lang="pt-BR" sz="11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atinge um grau de confiança de 95,0% para uma </a:t>
            </a:r>
            <a:r>
              <a:rPr lang="pt-BR" sz="12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margem estimada de erro de aproximadamente </a:t>
            </a:r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2,5%</a:t>
            </a:r>
            <a:r>
              <a:rPr lang="pt-BR" sz="12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para os resultados gerais.</a:t>
            </a:r>
            <a:endParaRPr lang="pt-BR" sz="1100" b="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421085" y="2431521"/>
            <a:ext cx="6301830" cy="1994958"/>
            <a:chOff x="869378" y="2431521"/>
            <a:chExt cx="6301830" cy="1994958"/>
          </a:xfrm>
        </p:grpSpPr>
        <p:pic>
          <p:nvPicPr>
            <p:cNvPr id="113666" name="Picture 2" descr="Resultado de imagem para faixa de presidente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 l="8708" r="22908"/>
            <a:stretch>
              <a:fillRect/>
            </a:stretch>
          </p:blipFill>
          <p:spPr bwMode="auto">
            <a:xfrm>
              <a:off x="869378" y="2431521"/>
              <a:ext cx="905933" cy="1994958"/>
            </a:xfrm>
            <a:prstGeom prst="rect">
              <a:avLst/>
            </a:prstGeom>
            <a:noFill/>
          </p:spPr>
        </p:pic>
        <p:grpSp>
          <p:nvGrpSpPr>
            <p:cNvPr id="6" name="Grupo 5"/>
            <p:cNvGrpSpPr/>
            <p:nvPr/>
          </p:nvGrpSpPr>
          <p:grpSpPr>
            <a:xfrm>
              <a:off x="1972793" y="2806702"/>
              <a:ext cx="5198415" cy="1244596"/>
              <a:chOff x="2099619" y="1176305"/>
              <a:chExt cx="5198415" cy="1244596"/>
            </a:xfrm>
          </p:grpSpPr>
          <p:sp>
            <p:nvSpPr>
              <p:cNvPr id="73732" name="Text Box 4"/>
              <p:cNvSpPr txBox="1">
                <a:spLocks noChangeArrowheads="1"/>
              </p:cNvSpPr>
              <p:nvPr/>
            </p:nvSpPr>
            <p:spPr bwMode="auto">
              <a:xfrm>
                <a:off x="2099619" y="1176305"/>
                <a:ext cx="4185761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PT" sz="3600" dirty="0" smtClean="0">
                    <a:solidFill>
                      <a:srgbClr val="807868"/>
                    </a:solidFill>
                    <a:latin typeface="Arial" pitchFamily="34" charset="0"/>
                    <a:cs typeface="Arial" pitchFamily="34" charset="0"/>
                  </a:rPr>
                  <a:t>Situação Eleitoral </a:t>
                </a:r>
                <a:endParaRPr lang="pt-PT" sz="3600" dirty="0">
                  <a:solidFill>
                    <a:srgbClr val="807868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733" name="Rectangle 18"/>
              <p:cNvSpPr>
                <a:spLocks noChangeArrowheads="1"/>
              </p:cNvSpPr>
              <p:nvPr/>
            </p:nvSpPr>
            <p:spPr bwMode="auto">
              <a:xfrm>
                <a:off x="3728543" y="1475176"/>
                <a:ext cx="156966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PT" sz="3600" dirty="0" smtClean="0">
                    <a:solidFill>
                      <a:srgbClr val="B2B2B2"/>
                    </a:solidFill>
                    <a:latin typeface="Arial" pitchFamily="34" charset="0"/>
                    <a:cs typeface="Arial" pitchFamily="34" charset="0"/>
                  </a:rPr>
                  <a:t>para o</a:t>
                </a:r>
                <a:endParaRPr lang="pt-PT" sz="3600" dirty="0">
                  <a:solidFill>
                    <a:srgbClr val="B2B2B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734" name="Rectangle 18"/>
              <p:cNvSpPr>
                <a:spLocks noChangeArrowheads="1"/>
              </p:cNvSpPr>
              <p:nvPr/>
            </p:nvSpPr>
            <p:spPr bwMode="auto">
              <a:xfrm>
                <a:off x="3163569" y="1774570"/>
                <a:ext cx="4134465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PT" sz="3600" dirty="0" smtClean="0">
                    <a:solidFill>
                      <a:srgbClr val="91B589"/>
                    </a:solidFill>
                    <a:latin typeface="Arial" pitchFamily="34" charset="0"/>
                    <a:cs typeface="Arial" pitchFamily="34" charset="0"/>
                  </a:rPr>
                  <a:t>Executivo Federal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EA409-2397-43AD-8386-DA307E6B8B41}" type="slidenum">
              <a:rPr lang="en-US" smtClean="0"/>
              <a:pPr/>
              <a:t>5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>
                <a:solidFill>
                  <a:srgbClr val="000000"/>
                </a:solidFill>
              </a:rPr>
              <a:t>Situação Eleitoral – Presidente </a:t>
            </a:r>
            <a:br>
              <a:rPr lang="pt-PT" dirty="0" smtClean="0">
                <a:solidFill>
                  <a:srgbClr val="000000"/>
                </a:solidFill>
              </a:rPr>
            </a:br>
            <a:r>
              <a:rPr lang="pt-PT" sz="1400" dirty="0" smtClean="0"/>
              <a:t>(ESTIMULADA)  -  </a:t>
            </a:r>
            <a:r>
              <a:rPr lang="pt-PT" sz="1400" dirty="0" smtClean="0">
                <a:solidFill>
                  <a:srgbClr val="000000"/>
                </a:solidFill>
              </a:rPr>
              <a:t>Cenário 1</a:t>
            </a:r>
          </a:p>
        </p:txBody>
      </p:sp>
      <p:graphicFrame>
        <p:nvGraphicFramePr>
          <p:cNvPr id="31" name="Gráfico 30"/>
          <p:cNvGraphicFramePr/>
          <p:nvPr/>
        </p:nvGraphicFramePr>
        <p:xfrm>
          <a:off x="92811" y="2002556"/>
          <a:ext cx="3010957" cy="3682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 Box 49"/>
          <p:cNvSpPr txBox="1">
            <a:spLocks noChangeAspect="1" noChangeArrowheads="1"/>
          </p:cNvSpPr>
          <p:nvPr/>
        </p:nvSpPr>
        <p:spPr bwMode="auto">
          <a:xfrm>
            <a:off x="89891" y="6273225"/>
            <a:ext cx="698729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PT" sz="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 as eleições para Presidente do Brasil fossem hoje e os candidatos fossem esses, em quem o Sr(a) votaria? </a:t>
            </a:r>
            <a:endParaRPr lang="pt-PT" sz="8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3" name="Tabela 42"/>
          <p:cNvGraphicFramePr>
            <a:graphicFrameLocks noGrp="1"/>
          </p:cNvGraphicFramePr>
          <p:nvPr/>
        </p:nvGraphicFramePr>
        <p:xfrm>
          <a:off x="2669147" y="1749697"/>
          <a:ext cx="6407064" cy="4230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628"/>
                <a:gridCol w="431368"/>
                <a:gridCol w="520700"/>
                <a:gridCol w="431368"/>
                <a:gridCol w="648000"/>
                <a:gridCol w="504000"/>
                <a:gridCol w="576000"/>
                <a:gridCol w="612000"/>
                <a:gridCol w="612000"/>
                <a:gridCol w="468000"/>
                <a:gridCol w="468000"/>
              </a:tblGrid>
              <a:tr h="324000">
                <a:tc>
                  <a:txBody>
                    <a:bodyPr/>
                    <a:lstStyle/>
                    <a:p>
                      <a:endParaRPr lang="pt-B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Não sabe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Nenhum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Lula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Jair </a:t>
                      </a:r>
                      <a:endParaRPr lang="pt-BR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 err="1" smtClean="0">
                          <a:latin typeface="Arial"/>
                          <a:ea typeface="Calibri"/>
                          <a:cs typeface="Times New Roman"/>
                        </a:rPr>
                        <a:t>Bolsonaro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Marina </a:t>
                      </a:r>
                      <a:endParaRPr lang="pt-BR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latin typeface="Arial"/>
                          <a:ea typeface="Calibri"/>
                          <a:cs typeface="Times New Roman"/>
                        </a:rPr>
                        <a:t>Silva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Geraldo </a:t>
                      </a:r>
                      <a:endParaRPr lang="pt-BR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latin typeface="Arial"/>
                          <a:ea typeface="Calibri"/>
                          <a:cs typeface="Times New Roman"/>
                        </a:rPr>
                        <a:t>Alckmin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Joaquim </a:t>
                      </a:r>
                      <a:endParaRPr lang="pt-BR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latin typeface="Arial"/>
                          <a:ea typeface="Calibri"/>
                          <a:cs typeface="Times New Roman"/>
                        </a:rPr>
                        <a:t>Barbosa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Henrique </a:t>
                      </a:r>
                      <a:endParaRPr lang="pt-BR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latin typeface="Arial"/>
                          <a:ea typeface="Calibri"/>
                          <a:cs typeface="Times New Roman"/>
                        </a:rPr>
                        <a:t>Meirelles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Ciro Gomes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 err="1">
                          <a:latin typeface="Arial"/>
                          <a:ea typeface="Calibri"/>
                          <a:cs typeface="Times New Roman"/>
                        </a:rPr>
                        <a:t>Alvaro</a:t>
                      </a: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pt-BR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latin typeface="Arial"/>
                          <a:ea typeface="Calibri"/>
                          <a:cs typeface="Times New Roman"/>
                        </a:rPr>
                        <a:t>Dias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Masculino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10,7%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26,6%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32,2%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5,7%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5,4%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6,5%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4,1%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2,5%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2,5%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Feminino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4,1%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13,1%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29,7%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17,8%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13,6%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7,7%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5,7%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2,6%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3,9%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2,0%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endParaRPr lang="pt-BR" sz="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 16 a 24 anos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3,7%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24,7%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38,0%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10,7%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4,1%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1,6%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1,7%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 25 a 34 anos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3,8%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10,5%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26,0%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31,6%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10,6%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4,9%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4,9%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3,2%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2,5%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1,9%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 35 a 44 anos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26,3%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24,2%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6,7%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4,0%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1,6%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 45 a 59 anos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4,2%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13,3%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28,8%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18,5%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9,0%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7,5%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7,6%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4,0%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4,1%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r>
                        <a:rPr lang="pt-BR" sz="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anos ou mais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4,1%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13,0%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36,3%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11,5%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7,6%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9,9%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5,3%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3,5%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2,9%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endParaRPr lang="pt-BR" sz="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Ensino Fundamental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4,6%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9,9%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39,0%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9,6%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8,5%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5,2%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4,4%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3,7%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1,3%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Ensino Médio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3,7%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14,1%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23,9%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30,2%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10,7%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5,2%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4,6%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2,2%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2,4%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Ensino Superior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3,1%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11,9%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15,6%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35,3%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8,6%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5,5%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10,5%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3,2%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2,7%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3,6%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endParaRPr lang="pt-BR" sz="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PEA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4,5%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10,9%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26,3%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28,0%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9,1%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6,3%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3,9%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3,2%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2,0%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Não PEA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2,6%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14,3%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32,6%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17,3%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11,4%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5,6%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2,0%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3,1%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2,7%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</a:tr>
            </a:tbl>
          </a:graphicData>
        </a:graphic>
      </p:graphicFrame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42504" y="5987499"/>
            <a:ext cx="222689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BASE:</a:t>
            </a:r>
            <a:r>
              <a:rPr lang="pt-PT" sz="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Eleitores do Estado de Goiás (</a:t>
            </a:r>
            <a:r>
              <a:rPr lang="pt-PT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1.520</a:t>
            </a:r>
            <a:r>
              <a:rPr lang="pt-PT" sz="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PT" sz="8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EA409-2397-43AD-8386-DA307E6B8B41}" type="slidenum">
              <a:rPr lang="en-US" smtClean="0"/>
              <a:pPr/>
              <a:t>6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>
                <a:solidFill>
                  <a:srgbClr val="000000"/>
                </a:solidFill>
              </a:rPr>
              <a:t>Situação Eleitoral – Presidente </a:t>
            </a:r>
            <a:br>
              <a:rPr lang="pt-PT" dirty="0" smtClean="0">
                <a:solidFill>
                  <a:srgbClr val="000000"/>
                </a:solidFill>
              </a:rPr>
            </a:br>
            <a:r>
              <a:rPr lang="pt-PT" sz="1400" dirty="0" smtClean="0"/>
              <a:t>(ESTIMULADA)  - </a:t>
            </a:r>
            <a:r>
              <a:rPr lang="pt-PT" sz="1400" dirty="0" smtClean="0">
                <a:solidFill>
                  <a:srgbClr val="000000"/>
                </a:solidFill>
              </a:rPr>
              <a:t>Cenário 2</a:t>
            </a:r>
          </a:p>
        </p:txBody>
      </p:sp>
      <p:sp>
        <p:nvSpPr>
          <p:cNvPr id="15" name="Text Box 49"/>
          <p:cNvSpPr txBox="1">
            <a:spLocks noChangeAspect="1" noChangeArrowheads="1"/>
          </p:cNvSpPr>
          <p:nvPr/>
        </p:nvSpPr>
        <p:spPr bwMode="auto">
          <a:xfrm>
            <a:off x="89891" y="6273225"/>
            <a:ext cx="698729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PT" sz="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 as eleições para Presidente do Brasil fossem hoje e os candidatos AGORA fossem esses, em quem o Sr(a) votaria? </a:t>
            </a:r>
            <a:endParaRPr lang="pt-PT" sz="8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126063" y="1966771"/>
          <a:ext cx="3010957" cy="3682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2802159" y="1674882"/>
          <a:ext cx="6157295" cy="4266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354"/>
                <a:gridCol w="467607"/>
                <a:gridCol w="467607"/>
                <a:gridCol w="592138"/>
                <a:gridCol w="468000"/>
                <a:gridCol w="504000"/>
                <a:gridCol w="504000"/>
                <a:gridCol w="467607"/>
                <a:gridCol w="536575"/>
                <a:gridCol w="558800"/>
                <a:gridCol w="467607"/>
              </a:tblGrid>
              <a:tr h="360000">
                <a:tc>
                  <a:txBody>
                    <a:bodyPr/>
                    <a:lstStyle/>
                    <a:p>
                      <a:endParaRPr lang="pt-B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Não sabe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Nenhum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latin typeface="Arial"/>
                          <a:ea typeface="Calibri"/>
                          <a:cs typeface="Times New Roman"/>
                        </a:rPr>
                        <a:t>Jair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800" dirty="0" err="1">
                          <a:latin typeface="Arial"/>
                          <a:ea typeface="Calibri"/>
                          <a:cs typeface="Times New Roman"/>
                        </a:rPr>
                        <a:t>Bolsonaro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Marina </a:t>
                      </a:r>
                      <a:endParaRPr lang="pt-BR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latin typeface="Arial"/>
                          <a:ea typeface="Calibri"/>
                          <a:cs typeface="Times New Roman"/>
                        </a:rPr>
                        <a:t>Silva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Geraldo Alckmin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Joaquim Barbosa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Ciro Gomes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Henrique </a:t>
                      </a:r>
                      <a:endParaRPr lang="pt-BR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latin typeface="Arial"/>
                          <a:ea typeface="Calibri"/>
                          <a:cs typeface="Times New Roman"/>
                        </a:rPr>
                        <a:t>Meirelles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Fernando </a:t>
                      </a:r>
                      <a:endParaRPr lang="pt-BR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latin typeface="Arial"/>
                          <a:ea typeface="Calibri"/>
                          <a:cs typeface="Times New Roman"/>
                        </a:rPr>
                        <a:t>Haddad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 err="1">
                          <a:latin typeface="Arial"/>
                          <a:ea typeface="Calibri"/>
                          <a:cs typeface="Times New Roman"/>
                        </a:rPr>
                        <a:t>Alvaro</a:t>
                      </a: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 Dias</a:t>
                      </a:r>
                      <a:endParaRPr lang="pt-B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Masculino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5,0%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15,3%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35,5%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6,4%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8,5%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6,2%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6,4%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3,7%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3,1%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Feminino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5,8%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19,5%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20,6%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21,2%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9,9%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6,0%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6,0%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4,0%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4,5%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2,5%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endParaRPr lang="pt-BR" sz="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 16 a 24 anos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4,2%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12,9%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42,5%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7,1%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2,0%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2,1%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1,7%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 25 a 34 anos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5,5%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17,0%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35,3%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16,2%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7,1%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5,2%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4,5%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4,0%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2,5%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2,6%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 35 a 44 anos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5,3%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18,6%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16,6%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7,4%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7,4%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6,2%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4,0%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3,9%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 45 a 59 anos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6,0%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19,1%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20,1%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15,7%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7,7%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5,9%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5,5%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3,3%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r>
                        <a:rPr lang="pt-BR" sz="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anos ou mais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5,6%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19,1%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13,6%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12,0%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13,2%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8,1%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9,9%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8,6%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6,5%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3,5%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endParaRPr lang="pt-BR" sz="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Ensino Fundamental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7,3%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17,0%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18,1%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10,7%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6,4%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7,5%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5,4%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2,1%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Ensino Médio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4,1%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19,4%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33,8%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16,1%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6,5%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5,8%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4,3%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3,2%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3,7%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3,1%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Ensino Superior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4,1%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15,1%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37,5%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6,7%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11,3%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4,2%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4,4%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2,3%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3,6%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endParaRPr lang="pt-BR" sz="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PEA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5,9%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16,4%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31,2%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14,5%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7,2%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7,3%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5,5%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3,7%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2,7%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Não PEA</a:t>
                      </a:r>
                      <a:endParaRPr lang="pt-BR" sz="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4,3%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20,1%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19,8%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18,5%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10,7%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6,9%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7,5%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3,8%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5,1%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8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3,2%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</a:tr>
            </a:tbl>
          </a:graphicData>
        </a:graphic>
      </p:graphicFrame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42504" y="5987499"/>
            <a:ext cx="222689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BASE:</a:t>
            </a:r>
            <a:r>
              <a:rPr lang="pt-PT" sz="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Eleitores do Estado de Goiás (</a:t>
            </a:r>
            <a:r>
              <a:rPr lang="pt-PT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1.520</a:t>
            </a:r>
            <a:r>
              <a:rPr lang="pt-PT" sz="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PT" sz="8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AutoShape 2" descr="Resultado de imagem para paraná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2820" name="AutoShape 4" descr="Resultado de imagem para paraná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10" name="Grupo 9"/>
          <p:cNvGrpSpPr/>
          <p:nvPr/>
        </p:nvGrpSpPr>
        <p:grpSpPr>
          <a:xfrm>
            <a:off x="975658" y="2375196"/>
            <a:ext cx="7192684" cy="2107608"/>
            <a:chOff x="491486" y="2375196"/>
            <a:chExt cx="7192684" cy="2107608"/>
          </a:xfrm>
        </p:grpSpPr>
        <p:grpSp>
          <p:nvGrpSpPr>
            <p:cNvPr id="9" name="Grupo 8"/>
            <p:cNvGrpSpPr/>
            <p:nvPr/>
          </p:nvGrpSpPr>
          <p:grpSpPr>
            <a:xfrm>
              <a:off x="1459830" y="2806703"/>
              <a:ext cx="6224340" cy="1244595"/>
              <a:chOff x="2058785" y="1073598"/>
              <a:chExt cx="6224340" cy="1244595"/>
            </a:xfrm>
          </p:grpSpPr>
          <p:sp>
            <p:nvSpPr>
              <p:cNvPr id="73732" name="Text Box 4"/>
              <p:cNvSpPr txBox="1">
                <a:spLocks noChangeArrowheads="1"/>
              </p:cNvSpPr>
              <p:nvPr/>
            </p:nvSpPr>
            <p:spPr bwMode="auto">
              <a:xfrm>
                <a:off x="2058785" y="1073598"/>
                <a:ext cx="2321982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PT" sz="3600" dirty="0" smtClean="0">
                    <a:solidFill>
                      <a:srgbClr val="807868"/>
                    </a:solidFill>
                    <a:latin typeface="Arial" pitchFamily="34" charset="0"/>
                    <a:cs typeface="Arial" pitchFamily="34" charset="0"/>
                  </a:rPr>
                  <a:t>Avaliação</a:t>
                </a:r>
                <a:endParaRPr lang="pt-PT" sz="3600" dirty="0">
                  <a:solidFill>
                    <a:srgbClr val="807868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733" name="Rectangle 18"/>
              <p:cNvSpPr>
                <a:spLocks noChangeArrowheads="1"/>
              </p:cNvSpPr>
              <p:nvPr/>
            </p:nvSpPr>
            <p:spPr bwMode="auto">
              <a:xfrm>
                <a:off x="3687709" y="1372469"/>
                <a:ext cx="750526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PT" sz="3600" dirty="0" smtClean="0">
                    <a:solidFill>
                      <a:srgbClr val="B2B2B2"/>
                    </a:solidFill>
                    <a:latin typeface="Arial" pitchFamily="34" charset="0"/>
                    <a:cs typeface="Arial" pitchFamily="34" charset="0"/>
                  </a:rPr>
                  <a:t>da</a:t>
                </a:r>
                <a:endParaRPr lang="pt-PT" sz="3600" dirty="0">
                  <a:solidFill>
                    <a:srgbClr val="B2B2B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734" name="Rectangle 18"/>
              <p:cNvSpPr>
                <a:spLocks noChangeArrowheads="1"/>
              </p:cNvSpPr>
              <p:nvPr/>
            </p:nvSpPr>
            <p:spPr bwMode="auto">
              <a:xfrm>
                <a:off x="3122738" y="1671862"/>
                <a:ext cx="5160387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PT" sz="3600" dirty="0" smtClean="0">
                    <a:solidFill>
                      <a:srgbClr val="91B589"/>
                    </a:solidFill>
                    <a:latin typeface="Arial" pitchFamily="34" charset="0"/>
                    <a:cs typeface="Arial" pitchFamily="34" charset="0"/>
                  </a:rPr>
                  <a:t>Administração Federal</a:t>
                </a:r>
              </a:p>
            </p:txBody>
          </p:sp>
        </p:grpSp>
        <p:pic>
          <p:nvPicPr>
            <p:cNvPr id="8" name="Picture 2" descr="Resultado de imagem para administração federal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3654" r="29427"/>
            <a:stretch>
              <a:fillRect/>
            </a:stretch>
          </p:blipFill>
          <p:spPr bwMode="auto">
            <a:xfrm>
              <a:off x="491486" y="2375196"/>
              <a:ext cx="978306" cy="210760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EA409-2397-43AD-8386-DA307E6B8B41}" type="slidenum">
              <a:rPr lang="en-US" smtClean="0"/>
              <a:pPr/>
              <a:t>8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000" dirty="0" smtClean="0">
                <a:solidFill>
                  <a:srgbClr val="000000"/>
                </a:solidFill>
              </a:rPr>
              <a:t>Avaliação e Aprovação da administração do Presidente Michel Temer</a:t>
            </a:r>
            <a:r>
              <a:rPr lang="pt-BR" sz="2000" dirty="0" smtClean="0"/>
              <a:t> </a:t>
            </a:r>
            <a:r>
              <a:rPr lang="pt-BR" sz="1400" dirty="0" smtClean="0"/>
              <a:t>(ESTIMULADA)</a:t>
            </a:r>
            <a:endParaRPr lang="pt-PT" sz="1400" dirty="0" smtClean="0">
              <a:solidFill>
                <a:srgbClr val="000000"/>
              </a:solidFill>
            </a:endParaRPr>
          </a:p>
        </p:txBody>
      </p:sp>
      <p:sp>
        <p:nvSpPr>
          <p:cNvPr id="15" name="Text Box 49"/>
          <p:cNvSpPr txBox="1">
            <a:spLocks noChangeAspect="1" noChangeArrowheads="1"/>
          </p:cNvSpPr>
          <p:nvPr/>
        </p:nvSpPr>
        <p:spPr bwMode="auto">
          <a:xfrm>
            <a:off x="89891" y="6273225"/>
            <a:ext cx="6987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 sua opinião, a administração do Presidente Michel Temer está sendo ótima, boa, regular, ruim ou péssima?</a:t>
            </a:r>
          </a:p>
          <a:p>
            <a:pPr algn="just"/>
            <a:r>
              <a:rPr lang="pt-BR" sz="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 uma maneira geral, o Sr(a) diria que aprova ou desaprova a administração do Presidente Michel Temer até o momento?</a:t>
            </a:r>
          </a:p>
        </p:txBody>
      </p:sp>
      <p:sp>
        <p:nvSpPr>
          <p:cNvPr id="23" name="Retângulo 22"/>
          <p:cNvSpPr/>
          <p:nvPr/>
        </p:nvSpPr>
        <p:spPr bwMode="auto">
          <a:xfrm>
            <a:off x="315465" y="2047112"/>
            <a:ext cx="3740896" cy="1120657"/>
          </a:xfrm>
          <a:prstGeom prst="rect">
            <a:avLst/>
          </a:prstGeom>
          <a:noFill/>
          <a:ln w="9525" cap="flat" cmpd="sng" algn="ctr">
            <a:solidFill>
              <a:srgbClr val="3E691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2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5,8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24" name="Retângulo 23"/>
          <p:cNvSpPr/>
          <p:nvPr/>
        </p:nvSpPr>
        <p:spPr bwMode="auto">
          <a:xfrm>
            <a:off x="305940" y="3739627"/>
            <a:ext cx="3753476" cy="1120209"/>
          </a:xfrm>
          <a:prstGeom prst="rect">
            <a:avLst/>
          </a:prstGeom>
          <a:noFill/>
          <a:ln w="9525" cap="flat" cmpd="sng" algn="ctr">
            <a:solidFill>
              <a:srgbClr val="3E691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2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75,2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42504" y="5987499"/>
            <a:ext cx="222689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BASE:</a:t>
            </a:r>
            <a:r>
              <a:rPr lang="pt-PT" sz="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Eleitores do Estado de Goiás (</a:t>
            </a:r>
            <a:r>
              <a:rPr lang="pt-PT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1.520</a:t>
            </a:r>
            <a:r>
              <a:rPr lang="pt-PT" sz="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PT" sz="8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Gráfico 11"/>
          <p:cNvGraphicFramePr/>
          <p:nvPr/>
        </p:nvGraphicFramePr>
        <p:xfrm>
          <a:off x="5145996" y="1896793"/>
          <a:ext cx="3181372" cy="3682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Gráfico 17"/>
          <p:cNvGraphicFramePr/>
          <p:nvPr/>
        </p:nvGraphicFramePr>
        <p:xfrm>
          <a:off x="589676" y="1896793"/>
          <a:ext cx="3181372" cy="3682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EA409-2397-43AD-8386-DA307E6B8B41}" type="slidenum">
              <a:rPr lang="en-US" smtClean="0"/>
              <a:pPr/>
              <a:t>9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00"/>
                </a:solidFill>
              </a:rPr>
              <a:t>Aprovação da administração do Presidente Michel Temer</a:t>
            </a:r>
            <a:endParaRPr lang="pt-PT" dirty="0" smtClean="0">
              <a:solidFill>
                <a:srgbClr val="000000"/>
              </a:solidFill>
            </a:endParaRPr>
          </a:p>
        </p:txBody>
      </p:sp>
      <p:graphicFrame>
        <p:nvGraphicFramePr>
          <p:cNvPr id="31" name="Gráfico 30"/>
          <p:cNvGraphicFramePr/>
          <p:nvPr/>
        </p:nvGraphicFramePr>
        <p:xfrm>
          <a:off x="514184" y="1901779"/>
          <a:ext cx="3181372" cy="3682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49"/>
          <p:cNvSpPr txBox="1">
            <a:spLocks noChangeAspect="1" noChangeArrowheads="1"/>
          </p:cNvSpPr>
          <p:nvPr/>
        </p:nvSpPr>
        <p:spPr bwMode="auto">
          <a:xfrm>
            <a:off x="89891" y="6273225"/>
            <a:ext cx="698729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 uma maneira geral, o Sr(a) diria que aprova ou desaprova a administração do Presidente Michel Temer até o momento?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4563289" y="1608378"/>
          <a:ext cx="3987792" cy="4421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862"/>
                <a:gridCol w="819310"/>
                <a:gridCol w="819310"/>
                <a:gridCol w="819310"/>
              </a:tblGrid>
              <a:tr h="267527">
                <a:tc>
                  <a:txBody>
                    <a:bodyPr/>
                    <a:lstStyle/>
                    <a:p>
                      <a:endParaRPr lang="pt-BR" sz="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Aprova</a:t>
                      </a:r>
                      <a:endParaRPr lang="pt-BR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Desaprova</a:t>
                      </a:r>
                      <a:endParaRPr lang="pt-BR" sz="10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Não</a:t>
                      </a:r>
                      <a:r>
                        <a:rPr lang="pt-BR" sz="1000" b="1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sabe/ não opinou</a:t>
                      </a:r>
                      <a:endParaRPr lang="pt-BR" sz="10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3E691A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Masculino</a:t>
                      </a:r>
                      <a:endParaRPr lang="pt-BR" sz="10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14,5%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82,3%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3,2%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Feminino</a:t>
                      </a:r>
                      <a:endParaRPr lang="pt-BR" sz="10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9,6%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86,6%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3,8%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</a:tr>
              <a:tr h="201489">
                <a:tc>
                  <a:txBody>
                    <a:bodyPr/>
                    <a:lstStyle/>
                    <a:p>
                      <a:endParaRPr lang="pt-BR" sz="7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7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7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7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 16 a 24 anos</a:t>
                      </a:r>
                      <a:endParaRPr lang="pt-BR" sz="10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10,7%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85,6%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3,7%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 25 a 34 anos</a:t>
                      </a:r>
                      <a:endParaRPr lang="pt-BR" sz="10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10,5%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86,6%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2,8%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 35 a 44 anos</a:t>
                      </a:r>
                      <a:endParaRPr lang="pt-BR" sz="10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9,3%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86,9%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 45 a 59 anos</a:t>
                      </a:r>
                      <a:endParaRPr lang="pt-BR" sz="10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12,0%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84,5%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3,5%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r>
                        <a:rPr lang="pt-BR" sz="10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anos ou mais</a:t>
                      </a:r>
                      <a:endParaRPr lang="pt-BR" sz="10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18,6%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77,4%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4,1%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201489">
                <a:tc>
                  <a:txBody>
                    <a:bodyPr/>
                    <a:lstStyle/>
                    <a:p>
                      <a:endParaRPr lang="pt-BR" sz="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7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7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7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Ensino Fundamental</a:t>
                      </a:r>
                      <a:endParaRPr lang="pt-BR" sz="10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13,2%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82,7%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4,0%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Ensino Médio</a:t>
                      </a:r>
                      <a:endParaRPr lang="pt-BR" sz="10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10,5%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86,2%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3,3%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Ensino Superior</a:t>
                      </a:r>
                      <a:endParaRPr lang="pt-BR" sz="10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12,2%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84,9%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2,9%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201489">
                <a:tc>
                  <a:txBody>
                    <a:bodyPr/>
                    <a:lstStyle/>
                    <a:p>
                      <a:endParaRPr lang="pt-BR" sz="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7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7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700" b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noFill/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PEA</a:t>
                      </a:r>
                      <a:endParaRPr lang="pt-BR" sz="10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11,1%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85,8%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3,1%</a:t>
                      </a:r>
                    </a:p>
                  </a:txBody>
                  <a:tcPr marL="19050" marR="19050" marT="19050" marB="19050" anchor="ctr">
                    <a:solidFill>
                      <a:srgbClr val="DDEFE4"/>
                    </a:solidFill>
                  </a:tcPr>
                </a:tc>
              </a:tr>
              <a:tr h="289548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Não PEA</a:t>
                      </a:r>
                      <a:endParaRPr lang="pt-BR" sz="10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20" marR="8442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13,9%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81,7%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4,4%</a:t>
                      </a:r>
                    </a:p>
                  </a:txBody>
                  <a:tcPr marL="19050" marR="19050" marT="19050" marB="19050" anchor="ctr">
                    <a:solidFill>
                      <a:srgbClr val="EFF7F2"/>
                    </a:solidFill>
                  </a:tcPr>
                </a:tc>
              </a:tr>
            </a:tbl>
          </a:graphicData>
        </a:graphic>
      </p:graphicFrame>
      <p:sp>
        <p:nvSpPr>
          <p:cNvPr id="11" name="Text Box 49"/>
          <p:cNvSpPr txBox="1">
            <a:spLocks noChangeArrowheads="1"/>
          </p:cNvSpPr>
          <p:nvPr/>
        </p:nvSpPr>
        <p:spPr bwMode="auto">
          <a:xfrm>
            <a:off x="42504" y="5987499"/>
            <a:ext cx="222689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BASE:</a:t>
            </a:r>
            <a:r>
              <a:rPr lang="pt-PT" sz="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Eleitores do Estado de Goiás (</a:t>
            </a:r>
            <a:r>
              <a:rPr lang="pt-PT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1.520</a:t>
            </a:r>
            <a:r>
              <a:rPr lang="pt-PT" sz="8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PT" sz="8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fK Template Healthcare (Quanti) (Set08)">
  <a:themeElements>
    <a:clrScheme name="">
      <a:dk1>
        <a:srgbClr val="00334C"/>
      </a:dk1>
      <a:lt1>
        <a:srgbClr val="FFFFFF"/>
      </a:lt1>
      <a:dk2>
        <a:srgbClr val="59808C"/>
      </a:dk2>
      <a:lt2>
        <a:srgbClr val="D9E1E1"/>
      </a:lt2>
      <a:accent1>
        <a:srgbClr val="FFCCA8"/>
      </a:accent1>
      <a:accent2>
        <a:srgbClr val="FF660C"/>
      </a:accent2>
      <a:accent3>
        <a:srgbClr val="FFFFFF"/>
      </a:accent3>
      <a:accent4>
        <a:srgbClr val="002A40"/>
      </a:accent4>
      <a:accent5>
        <a:srgbClr val="FFE2D1"/>
      </a:accent5>
      <a:accent6>
        <a:srgbClr val="E75C0A"/>
      </a:accent6>
      <a:hlink>
        <a:srgbClr val="8AA1AB"/>
      </a:hlink>
      <a:folHlink>
        <a:srgbClr val="FF9442"/>
      </a:folHlink>
    </a:clrScheme>
    <a:fontScheme name="GfK Template Healthcare (Quanti) (Set08)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fK Template Healthcare (Quanti) (Set08)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GfK Template Healthcare (Quanti) (Set08)</Template>
  <TotalTime>24042</TotalTime>
  <Words>933</Words>
  <Application>Microsoft Office PowerPoint</Application>
  <PresentationFormat>Papel Carta (216 x 279 mm)</PresentationFormat>
  <Paragraphs>396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GfK Template Healthcare (Quanti) (Set08)</vt:lpstr>
      <vt:lpstr>Slide 1</vt:lpstr>
      <vt:lpstr>Slide 2</vt:lpstr>
      <vt:lpstr>Metodologia</vt:lpstr>
      <vt:lpstr>Slide 4</vt:lpstr>
      <vt:lpstr>Situação Eleitoral – Presidente  (ESTIMULADA)  -  Cenário 1</vt:lpstr>
      <vt:lpstr>Situação Eleitoral – Presidente  (ESTIMULADA)  - Cenário 2</vt:lpstr>
      <vt:lpstr>Slide 7</vt:lpstr>
      <vt:lpstr>Avaliação e Aprovação da administração do Presidente Michel Temer (ESTIMULADA)</vt:lpstr>
      <vt:lpstr>Aprovação da administração do Presidente Michel Temer</vt:lpstr>
      <vt:lpstr>Slide 10</vt:lpstr>
    </vt:vector>
  </TitlesOfParts>
  <Company>Paraná Pesquisas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nquintanilha</dc:creator>
  <cp:lastModifiedBy>Parana Pesquisas</cp:lastModifiedBy>
  <cp:revision>3143</cp:revision>
  <dcterms:created xsi:type="dcterms:W3CDTF">2008-09-10T10:39:54Z</dcterms:created>
  <dcterms:modified xsi:type="dcterms:W3CDTF">2017-12-13T11:41:06Z</dcterms:modified>
</cp:coreProperties>
</file>